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2" r:id="rId4"/>
    <p:sldId id="268" r:id="rId5"/>
    <p:sldId id="258" r:id="rId6"/>
    <p:sldId id="259" r:id="rId7"/>
    <p:sldId id="263" r:id="rId8"/>
    <p:sldId id="264" r:id="rId9"/>
    <p:sldId id="265" r:id="rId10"/>
    <p:sldId id="266" r:id="rId11"/>
    <p:sldId id="26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33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BABDAA-BC4D-4629-BCD9-98956216FDCD}" type="doc">
      <dgm:prSet loTypeId="urn:microsoft.com/office/officeart/2005/8/layout/hierarchy1" loCatId="hierarchy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9A8CCDEE-62F1-48B5-A250-DA9C93217531}">
      <dgm:prSet custT="1"/>
      <dgm:spPr/>
      <dgm:t>
        <a:bodyPr/>
        <a:lstStyle/>
        <a:p>
          <a:r>
            <a:rPr lang="en-CA" sz="1800" dirty="0"/>
            <a:t>Q3a=df[['</a:t>
          </a:r>
          <a:r>
            <a:rPr lang="en-CA" sz="1800" dirty="0" err="1"/>
            <a:t>GameID</a:t>
          </a:r>
          <a:r>
            <a:rPr lang="en-CA" sz="1800" dirty="0"/>
            <a:t>','</a:t>
          </a:r>
          <a:r>
            <a:rPr lang="en-CA" sz="1800" dirty="0" err="1"/>
            <a:t>AwayTeam</a:t>
          </a:r>
          <a:r>
            <a:rPr lang="en-CA" sz="1800" dirty="0"/>
            <a:t>','</a:t>
          </a:r>
          <a:r>
            <a:rPr lang="en-CA" sz="1800" dirty="0" err="1"/>
            <a:t>HomeTeam</a:t>
          </a:r>
          <a:r>
            <a:rPr lang="en-CA" sz="1800" dirty="0"/>
            <a:t>','winner']].merge(QQ3, </a:t>
          </a:r>
          <a:r>
            <a:rPr lang="en-CA" sz="1800" dirty="0" err="1"/>
            <a:t>left_on</a:t>
          </a:r>
          <a:r>
            <a:rPr lang="en-CA" sz="1800" dirty="0"/>
            <a:t>='</a:t>
          </a:r>
          <a:r>
            <a:rPr lang="en-CA" sz="1800" dirty="0" err="1"/>
            <a:t>GameID</a:t>
          </a:r>
          <a:r>
            <a:rPr lang="en-CA" sz="1800" dirty="0"/>
            <a:t>', </a:t>
          </a:r>
          <a:r>
            <a:rPr lang="en-CA" sz="1800" dirty="0" err="1"/>
            <a:t>right_on</a:t>
          </a:r>
          <a:r>
            <a:rPr lang="en-CA" sz="1800" dirty="0"/>
            <a:t>='</a:t>
          </a:r>
          <a:r>
            <a:rPr lang="en-CA" sz="1800" dirty="0" err="1"/>
            <a:t>GameId</a:t>
          </a:r>
          <a:r>
            <a:rPr lang="en-CA" sz="1800" dirty="0"/>
            <a:t>', how='right').</a:t>
          </a:r>
          <a:r>
            <a:rPr lang="en-CA" sz="1800" dirty="0" err="1"/>
            <a:t>sort_values</a:t>
          </a:r>
          <a:r>
            <a:rPr lang="en-CA" sz="1800" dirty="0"/>
            <a:t>(by=[('</a:t>
          </a:r>
          <a:r>
            <a:rPr lang="en-CA" sz="1800" dirty="0" err="1"/>
            <a:t>TotalOddsChange</a:t>
          </a:r>
          <a:r>
            <a:rPr lang="en-CA" sz="1800" dirty="0"/>
            <a:t>', 'count')], ascending=0</a:t>
          </a:r>
          <a:r>
            <a:rPr lang="en-CA" sz="1400" dirty="0"/>
            <a:t>)</a:t>
          </a:r>
          <a:endParaRPr lang="en-US" sz="1400" dirty="0"/>
        </a:p>
      </dgm:t>
    </dgm:pt>
    <dgm:pt modelId="{6F14D51D-0A21-4BAF-A67B-F3D69779319A}" type="parTrans" cxnId="{40D00F0F-AD5B-4FBE-BF40-02B1264E946F}">
      <dgm:prSet/>
      <dgm:spPr/>
      <dgm:t>
        <a:bodyPr/>
        <a:lstStyle/>
        <a:p>
          <a:endParaRPr lang="en-US"/>
        </a:p>
      </dgm:t>
    </dgm:pt>
    <dgm:pt modelId="{781F87E7-9429-4A65-B01A-8758EEFF8C23}" type="sibTrans" cxnId="{40D00F0F-AD5B-4FBE-BF40-02B1264E946F}">
      <dgm:prSet/>
      <dgm:spPr/>
      <dgm:t>
        <a:bodyPr/>
        <a:lstStyle/>
        <a:p>
          <a:endParaRPr lang="en-US"/>
        </a:p>
      </dgm:t>
    </dgm:pt>
    <dgm:pt modelId="{30C4B2D9-9380-4001-B9BE-1F8154C7A26D}">
      <dgm:prSet custT="1"/>
      <dgm:spPr/>
      <dgm:t>
        <a:bodyPr/>
        <a:lstStyle/>
        <a:p>
          <a:r>
            <a:rPr lang="en-CA" sz="1800" dirty="0"/>
            <a:t>Qt4= </a:t>
          </a:r>
          <a:r>
            <a:rPr lang="en-CA" sz="1800" dirty="0" err="1"/>
            <a:t>df.merge</a:t>
          </a:r>
          <a:r>
            <a:rPr lang="en-CA" sz="1800" dirty="0"/>
            <a:t>(dd, </a:t>
          </a:r>
          <a:r>
            <a:rPr lang="en-CA" sz="1800" dirty="0" err="1"/>
            <a:t>left_on</a:t>
          </a:r>
          <a:r>
            <a:rPr lang="en-CA" sz="1800" dirty="0"/>
            <a:t>='</a:t>
          </a:r>
          <a:r>
            <a:rPr lang="en-CA" sz="1800" dirty="0" err="1"/>
            <a:t>GameID</a:t>
          </a:r>
          <a:r>
            <a:rPr lang="en-CA" sz="1800" dirty="0"/>
            <a:t>', </a:t>
          </a:r>
          <a:r>
            <a:rPr lang="en-CA" sz="1800" dirty="0" err="1"/>
            <a:t>right_on</a:t>
          </a:r>
          <a:r>
            <a:rPr lang="en-CA" sz="1800" dirty="0"/>
            <a:t>='</a:t>
          </a:r>
          <a:r>
            <a:rPr lang="en-CA" sz="1800" dirty="0" err="1"/>
            <a:t>GameId</a:t>
          </a:r>
          <a:r>
            <a:rPr lang="en-CA" sz="1800" dirty="0"/>
            <a:t>', how='outer')</a:t>
          </a:r>
          <a:endParaRPr lang="en-US" sz="1800" dirty="0"/>
        </a:p>
      </dgm:t>
    </dgm:pt>
    <dgm:pt modelId="{986E11A4-5510-401D-B68C-4E566941C9CD}" type="parTrans" cxnId="{8257DBA0-2F47-4A12-9BD2-18F66FBAA738}">
      <dgm:prSet/>
      <dgm:spPr/>
      <dgm:t>
        <a:bodyPr/>
        <a:lstStyle/>
        <a:p>
          <a:endParaRPr lang="en-US"/>
        </a:p>
      </dgm:t>
    </dgm:pt>
    <dgm:pt modelId="{E79FAE33-0393-4D6C-B5AF-A7FF70FCEB46}" type="sibTrans" cxnId="{8257DBA0-2F47-4A12-9BD2-18F66FBAA738}">
      <dgm:prSet/>
      <dgm:spPr/>
      <dgm:t>
        <a:bodyPr/>
        <a:lstStyle/>
        <a:p>
          <a:endParaRPr lang="en-US"/>
        </a:p>
      </dgm:t>
    </dgm:pt>
    <dgm:pt modelId="{408077A6-7853-46C2-A4EB-9FDF9D29CBD0}" type="pres">
      <dgm:prSet presAssocID="{48BABDAA-BC4D-4629-BCD9-98956216FDC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93F179F-8AA0-4A39-841C-21BED18D437E}" type="pres">
      <dgm:prSet presAssocID="{9A8CCDEE-62F1-48B5-A250-DA9C93217531}" presName="hierRoot1" presStyleCnt="0"/>
      <dgm:spPr/>
    </dgm:pt>
    <dgm:pt modelId="{32F9F42F-7DC6-4273-9D0A-45957E9AE37C}" type="pres">
      <dgm:prSet presAssocID="{9A8CCDEE-62F1-48B5-A250-DA9C93217531}" presName="composite" presStyleCnt="0"/>
      <dgm:spPr/>
    </dgm:pt>
    <dgm:pt modelId="{6D553BB1-B948-4300-AAB7-ECE90DD53C67}" type="pres">
      <dgm:prSet presAssocID="{9A8CCDEE-62F1-48B5-A250-DA9C93217531}" presName="background" presStyleLbl="node0" presStyleIdx="0" presStyleCnt="2"/>
      <dgm:spPr/>
    </dgm:pt>
    <dgm:pt modelId="{30BBF1EE-0038-4893-BE7B-554BC7B11395}" type="pres">
      <dgm:prSet presAssocID="{9A8CCDEE-62F1-48B5-A250-DA9C93217531}" presName="text" presStyleLbl="fgAcc0" presStyleIdx="0" presStyleCnt="2">
        <dgm:presLayoutVars>
          <dgm:chPref val="3"/>
        </dgm:presLayoutVars>
      </dgm:prSet>
      <dgm:spPr/>
    </dgm:pt>
    <dgm:pt modelId="{6BE50C9E-82A1-4A93-867D-FA750B02229C}" type="pres">
      <dgm:prSet presAssocID="{9A8CCDEE-62F1-48B5-A250-DA9C93217531}" presName="hierChild2" presStyleCnt="0"/>
      <dgm:spPr/>
    </dgm:pt>
    <dgm:pt modelId="{E0473B11-3341-4DB3-A832-641C6EA503F4}" type="pres">
      <dgm:prSet presAssocID="{30C4B2D9-9380-4001-B9BE-1F8154C7A26D}" presName="hierRoot1" presStyleCnt="0"/>
      <dgm:spPr/>
    </dgm:pt>
    <dgm:pt modelId="{BB482A1A-6456-445B-8CCB-D5475CB48A91}" type="pres">
      <dgm:prSet presAssocID="{30C4B2D9-9380-4001-B9BE-1F8154C7A26D}" presName="composite" presStyleCnt="0"/>
      <dgm:spPr/>
    </dgm:pt>
    <dgm:pt modelId="{43C75320-980B-441B-968D-3CCC8AE335D3}" type="pres">
      <dgm:prSet presAssocID="{30C4B2D9-9380-4001-B9BE-1F8154C7A26D}" presName="background" presStyleLbl="node0" presStyleIdx="1" presStyleCnt="2"/>
      <dgm:spPr/>
    </dgm:pt>
    <dgm:pt modelId="{2A03B211-E452-4D5F-8E17-C7DC285BAFF0}" type="pres">
      <dgm:prSet presAssocID="{30C4B2D9-9380-4001-B9BE-1F8154C7A26D}" presName="text" presStyleLbl="fgAcc0" presStyleIdx="1" presStyleCnt="2">
        <dgm:presLayoutVars>
          <dgm:chPref val="3"/>
        </dgm:presLayoutVars>
      </dgm:prSet>
      <dgm:spPr/>
    </dgm:pt>
    <dgm:pt modelId="{80FC80FF-9B69-4033-8F13-562F77FA64BA}" type="pres">
      <dgm:prSet presAssocID="{30C4B2D9-9380-4001-B9BE-1F8154C7A26D}" presName="hierChild2" presStyleCnt="0"/>
      <dgm:spPr/>
    </dgm:pt>
  </dgm:ptLst>
  <dgm:cxnLst>
    <dgm:cxn modelId="{40D00F0F-AD5B-4FBE-BF40-02B1264E946F}" srcId="{48BABDAA-BC4D-4629-BCD9-98956216FDCD}" destId="{9A8CCDEE-62F1-48B5-A250-DA9C93217531}" srcOrd="0" destOrd="0" parTransId="{6F14D51D-0A21-4BAF-A67B-F3D69779319A}" sibTransId="{781F87E7-9429-4A65-B01A-8758EEFF8C23}"/>
    <dgm:cxn modelId="{A9816B9E-76EF-4884-B0FE-0600D5DAED39}" type="presOf" srcId="{48BABDAA-BC4D-4629-BCD9-98956216FDCD}" destId="{408077A6-7853-46C2-A4EB-9FDF9D29CBD0}" srcOrd="0" destOrd="0" presId="urn:microsoft.com/office/officeart/2005/8/layout/hierarchy1"/>
    <dgm:cxn modelId="{8257DBA0-2F47-4A12-9BD2-18F66FBAA738}" srcId="{48BABDAA-BC4D-4629-BCD9-98956216FDCD}" destId="{30C4B2D9-9380-4001-B9BE-1F8154C7A26D}" srcOrd="1" destOrd="0" parTransId="{986E11A4-5510-401D-B68C-4E566941C9CD}" sibTransId="{E79FAE33-0393-4D6C-B5AF-A7FF70FCEB46}"/>
    <dgm:cxn modelId="{AB8DEAB9-88EC-4084-8D76-218D49E0F7CF}" type="presOf" srcId="{30C4B2D9-9380-4001-B9BE-1F8154C7A26D}" destId="{2A03B211-E452-4D5F-8E17-C7DC285BAFF0}" srcOrd="0" destOrd="0" presId="urn:microsoft.com/office/officeart/2005/8/layout/hierarchy1"/>
    <dgm:cxn modelId="{9BD615F3-75C7-4005-BEDE-1D4F2CE2BDFC}" type="presOf" srcId="{9A8CCDEE-62F1-48B5-A250-DA9C93217531}" destId="{30BBF1EE-0038-4893-BE7B-554BC7B11395}" srcOrd="0" destOrd="0" presId="urn:microsoft.com/office/officeart/2005/8/layout/hierarchy1"/>
    <dgm:cxn modelId="{AA80CF19-B4C1-4AB4-8BCB-69D3E900C91B}" type="presParOf" srcId="{408077A6-7853-46C2-A4EB-9FDF9D29CBD0}" destId="{193F179F-8AA0-4A39-841C-21BED18D437E}" srcOrd="0" destOrd="0" presId="urn:microsoft.com/office/officeart/2005/8/layout/hierarchy1"/>
    <dgm:cxn modelId="{52FDD184-722A-4D12-A184-23983CF73BC3}" type="presParOf" srcId="{193F179F-8AA0-4A39-841C-21BED18D437E}" destId="{32F9F42F-7DC6-4273-9D0A-45957E9AE37C}" srcOrd="0" destOrd="0" presId="urn:microsoft.com/office/officeart/2005/8/layout/hierarchy1"/>
    <dgm:cxn modelId="{540AEE3A-62D7-4DE6-BCCE-0DA21017C904}" type="presParOf" srcId="{32F9F42F-7DC6-4273-9D0A-45957E9AE37C}" destId="{6D553BB1-B948-4300-AAB7-ECE90DD53C67}" srcOrd="0" destOrd="0" presId="urn:microsoft.com/office/officeart/2005/8/layout/hierarchy1"/>
    <dgm:cxn modelId="{F3E09CEC-C76E-45CA-B15C-058355E25483}" type="presParOf" srcId="{32F9F42F-7DC6-4273-9D0A-45957E9AE37C}" destId="{30BBF1EE-0038-4893-BE7B-554BC7B11395}" srcOrd="1" destOrd="0" presId="urn:microsoft.com/office/officeart/2005/8/layout/hierarchy1"/>
    <dgm:cxn modelId="{743F0568-7927-4744-B2F0-41526F71F18B}" type="presParOf" srcId="{193F179F-8AA0-4A39-841C-21BED18D437E}" destId="{6BE50C9E-82A1-4A93-867D-FA750B02229C}" srcOrd="1" destOrd="0" presId="urn:microsoft.com/office/officeart/2005/8/layout/hierarchy1"/>
    <dgm:cxn modelId="{1BCCBE78-65E0-439D-9DFF-7E597CE54EA2}" type="presParOf" srcId="{408077A6-7853-46C2-A4EB-9FDF9D29CBD0}" destId="{E0473B11-3341-4DB3-A832-641C6EA503F4}" srcOrd="1" destOrd="0" presId="urn:microsoft.com/office/officeart/2005/8/layout/hierarchy1"/>
    <dgm:cxn modelId="{D52005B3-3615-4941-90E2-605B0EE64AF9}" type="presParOf" srcId="{E0473B11-3341-4DB3-A832-641C6EA503F4}" destId="{BB482A1A-6456-445B-8CCB-D5475CB48A91}" srcOrd="0" destOrd="0" presId="urn:microsoft.com/office/officeart/2005/8/layout/hierarchy1"/>
    <dgm:cxn modelId="{4C8E04B7-0F04-4F63-AD5D-9F2580AA9D2C}" type="presParOf" srcId="{BB482A1A-6456-445B-8CCB-D5475CB48A91}" destId="{43C75320-980B-441B-968D-3CCC8AE335D3}" srcOrd="0" destOrd="0" presId="urn:microsoft.com/office/officeart/2005/8/layout/hierarchy1"/>
    <dgm:cxn modelId="{032D4ED0-E22F-4375-BB33-368E5E43CFEF}" type="presParOf" srcId="{BB482A1A-6456-445B-8CCB-D5475CB48A91}" destId="{2A03B211-E452-4D5F-8E17-C7DC285BAFF0}" srcOrd="1" destOrd="0" presId="urn:microsoft.com/office/officeart/2005/8/layout/hierarchy1"/>
    <dgm:cxn modelId="{52810AC3-4ADB-47CC-A91E-A14EAD6F7555}" type="presParOf" srcId="{E0473B11-3341-4DB3-A832-641C6EA503F4}" destId="{80FC80FF-9B69-4033-8F13-562F77FA64B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553BB1-B948-4300-AAB7-ECE90DD53C67}">
      <dsp:nvSpPr>
        <dsp:cNvPr id="0" name=""/>
        <dsp:cNvSpPr/>
      </dsp:nvSpPr>
      <dsp:spPr>
        <a:xfrm>
          <a:off x="130938" y="1393"/>
          <a:ext cx="4224635" cy="2682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BBF1EE-0038-4893-BE7B-554BC7B11395}">
      <dsp:nvSpPr>
        <dsp:cNvPr id="0" name=""/>
        <dsp:cNvSpPr/>
      </dsp:nvSpPr>
      <dsp:spPr>
        <a:xfrm>
          <a:off x="600342" y="447327"/>
          <a:ext cx="4224635" cy="268264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Q3a=df[['</a:t>
          </a:r>
          <a:r>
            <a:rPr lang="en-CA" sz="1800" kern="1200" dirty="0" err="1"/>
            <a:t>GameID</a:t>
          </a:r>
          <a:r>
            <a:rPr lang="en-CA" sz="1800" kern="1200" dirty="0"/>
            <a:t>','</a:t>
          </a:r>
          <a:r>
            <a:rPr lang="en-CA" sz="1800" kern="1200" dirty="0" err="1"/>
            <a:t>AwayTeam</a:t>
          </a:r>
          <a:r>
            <a:rPr lang="en-CA" sz="1800" kern="1200" dirty="0"/>
            <a:t>','</a:t>
          </a:r>
          <a:r>
            <a:rPr lang="en-CA" sz="1800" kern="1200" dirty="0" err="1"/>
            <a:t>HomeTeam</a:t>
          </a:r>
          <a:r>
            <a:rPr lang="en-CA" sz="1800" kern="1200" dirty="0"/>
            <a:t>','winner']].merge(QQ3, </a:t>
          </a:r>
          <a:r>
            <a:rPr lang="en-CA" sz="1800" kern="1200" dirty="0" err="1"/>
            <a:t>left_on</a:t>
          </a:r>
          <a:r>
            <a:rPr lang="en-CA" sz="1800" kern="1200" dirty="0"/>
            <a:t>='</a:t>
          </a:r>
          <a:r>
            <a:rPr lang="en-CA" sz="1800" kern="1200" dirty="0" err="1"/>
            <a:t>GameID</a:t>
          </a:r>
          <a:r>
            <a:rPr lang="en-CA" sz="1800" kern="1200" dirty="0"/>
            <a:t>', </a:t>
          </a:r>
          <a:r>
            <a:rPr lang="en-CA" sz="1800" kern="1200" dirty="0" err="1"/>
            <a:t>right_on</a:t>
          </a:r>
          <a:r>
            <a:rPr lang="en-CA" sz="1800" kern="1200" dirty="0"/>
            <a:t>='</a:t>
          </a:r>
          <a:r>
            <a:rPr lang="en-CA" sz="1800" kern="1200" dirty="0" err="1"/>
            <a:t>GameId</a:t>
          </a:r>
          <a:r>
            <a:rPr lang="en-CA" sz="1800" kern="1200" dirty="0"/>
            <a:t>', how='right').</a:t>
          </a:r>
          <a:r>
            <a:rPr lang="en-CA" sz="1800" kern="1200" dirty="0" err="1"/>
            <a:t>sort_values</a:t>
          </a:r>
          <a:r>
            <a:rPr lang="en-CA" sz="1800" kern="1200" dirty="0"/>
            <a:t>(by=[('</a:t>
          </a:r>
          <a:r>
            <a:rPr lang="en-CA" sz="1800" kern="1200" dirty="0" err="1"/>
            <a:t>TotalOddsChange</a:t>
          </a:r>
          <a:r>
            <a:rPr lang="en-CA" sz="1800" kern="1200" dirty="0"/>
            <a:t>', 'count')], ascending=0</a:t>
          </a:r>
          <a:r>
            <a:rPr lang="en-CA" sz="1400" kern="1200" dirty="0"/>
            <a:t>)</a:t>
          </a:r>
          <a:endParaRPr lang="en-US" sz="1400" kern="1200" dirty="0"/>
        </a:p>
      </dsp:txBody>
      <dsp:txXfrm>
        <a:off x="678914" y="525899"/>
        <a:ext cx="4067491" cy="2525499"/>
      </dsp:txXfrm>
    </dsp:sp>
    <dsp:sp modelId="{43C75320-980B-441B-968D-3CCC8AE335D3}">
      <dsp:nvSpPr>
        <dsp:cNvPr id="0" name=""/>
        <dsp:cNvSpPr/>
      </dsp:nvSpPr>
      <dsp:spPr>
        <a:xfrm>
          <a:off x="5294381" y="1393"/>
          <a:ext cx="4224635" cy="2682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A03B211-E452-4D5F-8E17-C7DC285BAFF0}">
      <dsp:nvSpPr>
        <dsp:cNvPr id="0" name=""/>
        <dsp:cNvSpPr/>
      </dsp:nvSpPr>
      <dsp:spPr>
        <a:xfrm>
          <a:off x="5763785" y="447327"/>
          <a:ext cx="4224635" cy="268264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Qt4= </a:t>
          </a:r>
          <a:r>
            <a:rPr lang="en-CA" sz="1800" kern="1200" dirty="0" err="1"/>
            <a:t>df.merge</a:t>
          </a:r>
          <a:r>
            <a:rPr lang="en-CA" sz="1800" kern="1200" dirty="0"/>
            <a:t>(dd, </a:t>
          </a:r>
          <a:r>
            <a:rPr lang="en-CA" sz="1800" kern="1200" dirty="0" err="1"/>
            <a:t>left_on</a:t>
          </a:r>
          <a:r>
            <a:rPr lang="en-CA" sz="1800" kern="1200" dirty="0"/>
            <a:t>='</a:t>
          </a:r>
          <a:r>
            <a:rPr lang="en-CA" sz="1800" kern="1200" dirty="0" err="1"/>
            <a:t>GameID</a:t>
          </a:r>
          <a:r>
            <a:rPr lang="en-CA" sz="1800" kern="1200" dirty="0"/>
            <a:t>', </a:t>
          </a:r>
          <a:r>
            <a:rPr lang="en-CA" sz="1800" kern="1200" dirty="0" err="1"/>
            <a:t>right_on</a:t>
          </a:r>
          <a:r>
            <a:rPr lang="en-CA" sz="1800" kern="1200" dirty="0"/>
            <a:t>='</a:t>
          </a:r>
          <a:r>
            <a:rPr lang="en-CA" sz="1800" kern="1200" dirty="0" err="1"/>
            <a:t>GameId</a:t>
          </a:r>
          <a:r>
            <a:rPr lang="en-CA" sz="1800" kern="1200" dirty="0"/>
            <a:t>', how='outer')</a:t>
          </a:r>
          <a:endParaRPr lang="en-US" sz="1800" kern="1200" dirty="0"/>
        </a:p>
      </dsp:txBody>
      <dsp:txXfrm>
        <a:off x="5842357" y="525899"/>
        <a:ext cx="4067491" cy="25254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D82CA1-15B4-4532-87BE-13E197D74E01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8BCE2-451F-4AB3-8206-6C24B95163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2016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8BCE2-451F-4AB3-8206-6C24B9516368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4638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C0E5D-8BEF-4539-B4C1-F231796F2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C5B861-7EF4-48EE-8B3D-EC836CBD0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9ACDC-F3B5-432C-8C18-B5EAD012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4F960-8535-4813-93A4-6B2352EDA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E2F37-7750-49C1-BE25-E9A15F5B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5413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52FD3-6AE6-4696-B783-03DDD4FD0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2B2B5-11D0-4CC5-A2AB-31AC6CAAFF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D388E-C3B9-4075-B6E0-811D6F599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2E7D1-160C-4064-B65F-B6CFE444D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3EE84-9991-410C-8975-4A76CC36B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8616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177D63-80F5-49D6-BF59-65FFD170DD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4FA77-A813-4762-ABD7-B4DECD917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3834D-5ABB-4AAE-80EF-1E678FD30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571E1-BA5C-497C-B1D4-7312D5343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91CFF-8D3B-4A4E-8E8F-7DB128AD0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8718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1F55-790D-4E28-9868-53F912576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40906-87B2-4058-9617-BB1C5D75C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CCA56-C880-410C-888A-98E8B7FA8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2D3A5-4949-420A-8EB2-7BA03C7A0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85737-DAD3-4E34-9C2D-EE3470357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4763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67C98-1B3D-4C5C-ACDD-9D8A6FA4A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D007F-7714-4691-81DC-903AFD3C1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39689-1681-49F7-86B2-FFBE557A1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A7D9B-3546-41BA-BB88-04461F7ED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5A005-0183-4B7A-807B-9176CD928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367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A8039-EBF1-45DF-954A-AD83C367B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2A72-B3A9-4715-B80B-05E9BD9F9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E53A07-4288-4FB6-AC10-228F096DBD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590E2-E2AA-4BC0-AE45-42354C594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8412C-85C2-4A06-8C65-329AD7FFB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A1FE2-859B-425B-BC3C-17FC13DA5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4322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5F9AD-D2CC-4508-AC52-176F00EBF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D95B8-F5DD-42C6-9492-423F96D2A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B8CC0B-A7E5-429D-9571-A397F642CA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103064-742B-44E0-BAC8-A51278C15C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6782B0-BF1D-4542-A1C7-5AB0CCBA13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64E0D7-B09E-4808-8009-E144C2940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378E8F-7C0C-4ED5-A04F-FE56DF6B2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CF23AC-0D93-481D-A13F-E264657AF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3199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35204-EA91-4A42-83E1-A1E6BA3BC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36AFAE-37F8-4ABA-947E-D84986B53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161204-0657-430F-9401-0AE2EB1F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DD938-AF33-41A1-AC4C-5069F811B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5753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EC0901-5513-4266-89AA-0CA6ECF46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5D94B0-05D2-447D-89D3-8E4938898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01D94-32C7-4B82-8F84-025F53CA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913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A9705-D059-4677-A97C-31A02CC4E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8ADD1-B9B1-4A2D-840B-73ACC75D6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6A3BAB-76F6-411F-B118-0899233F11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8CB92B-3653-45E3-998C-64F7C4077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089D1F-5C63-4388-A392-AF76276DF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171E8-8971-4D54-A260-4AD6EAFC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19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45AAE-63B6-4935-BC88-13CAE6F8E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199B50-8978-450C-86E6-0DA991BECC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4E2C26-D1CC-4A53-8952-2BFE3DA91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743FF-5E53-4CE0-B82B-E5B70023F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7003C-F06A-480A-B340-54DB6DD8C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84751A-6DE4-45BE-9886-673970BA7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1164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3544B0-EB81-4EE9-9019-D2802AB7C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DA733D-FE55-4E72-ACEC-F0508562B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17529-14F5-4F51-8936-8A04B719C5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F1F6A-3E27-492E-B918-CC807DAD0ED2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5497F-2C86-4625-B69A-4AECDD47B6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87D89-E352-4586-9C89-5F7D0821BC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0562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Emami.Babak@gmail.com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2A8451-E19A-4A97-8771-94080DD2CB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4" b="-1"/>
          <a:stretch/>
        </p:blipFill>
        <p:spPr>
          <a:xfrm>
            <a:off x="0" y="10"/>
            <a:ext cx="10655455" cy="685799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943CFA-7202-47B2-A4D8-072C8CC7A731}"/>
              </a:ext>
            </a:extLst>
          </p:cNvPr>
          <p:cNvSpPr txBox="1"/>
          <p:nvPr/>
        </p:nvSpPr>
        <p:spPr>
          <a:xfrm>
            <a:off x="404949" y="5982789"/>
            <a:ext cx="26353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Babak </a:t>
            </a:r>
            <a:r>
              <a:rPr lang="en-CA" dirty="0" err="1"/>
              <a:t>Emami</a:t>
            </a:r>
            <a:r>
              <a:rPr lang="en-CA" dirty="0"/>
              <a:t>, </a:t>
            </a:r>
          </a:p>
          <a:p>
            <a:r>
              <a:rPr lang="en-CA" dirty="0">
                <a:hlinkClick r:id="rId4"/>
              </a:rPr>
              <a:t>Emami.Babak@gmail.com</a:t>
            </a:r>
            <a:endParaRPr lang="en-CA" dirty="0"/>
          </a:p>
          <a:p>
            <a:r>
              <a:rPr lang="en-CA" dirty="0"/>
              <a:t>647-326-6199</a:t>
            </a:r>
          </a:p>
        </p:txBody>
      </p:sp>
    </p:spTree>
    <p:extLst>
      <p:ext uri="{BB962C8B-B14F-4D97-AF65-F5344CB8AC3E}">
        <p14:creationId xmlns:p14="http://schemas.microsoft.com/office/powerpoint/2010/main" val="3747788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A14D46-0C56-486E-8D45-354AF9ECB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3100">
                <a:solidFill>
                  <a:srgbClr val="FFFFFF"/>
                </a:solidFill>
              </a:rPr>
              <a:t>Visualize the ML market (MoneyUs2) for this match after using odds.converter to convert MoneyUs2 to probability</a:t>
            </a:r>
            <a:endParaRPr lang="en-CA" sz="31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BB5DA-7534-4629-B964-9F3ADD9B3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5" y="2534193"/>
            <a:ext cx="10355277" cy="3814355"/>
          </a:xfrm>
        </p:spPr>
        <p:txBody>
          <a:bodyPr>
            <a:normAutofit/>
          </a:bodyPr>
          <a:lstStyle/>
          <a:p>
            <a:r>
              <a:rPr lang="en-CA" sz="1800" dirty="0">
                <a:solidFill>
                  <a:srgbClr val="000000"/>
                </a:solidFill>
              </a:rPr>
              <a:t>Qt4.to_sql("Q3", </a:t>
            </a:r>
            <a:r>
              <a:rPr lang="en-CA" sz="1800" dirty="0" err="1">
                <a:solidFill>
                  <a:srgbClr val="000000"/>
                </a:solidFill>
              </a:rPr>
              <a:t>db</a:t>
            </a:r>
            <a:r>
              <a:rPr lang="en-CA" sz="1800" dirty="0">
                <a:solidFill>
                  <a:srgbClr val="000000"/>
                </a:solidFill>
              </a:rPr>
              <a:t>, </a:t>
            </a:r>
            <a:r>
              <a:rPr lang="en-CA" sz="1800" dirty="0" err="1">
                <a:solidFill>
                  <a:srgbClr val="000000"/>
                </a:solidFill>
              </a:rPr>
              <a:t>if_exists</a:t>
            </a:r>
            <a:r>
              <a:rPr lang="en-CA" sz="1800" dirty="0">
                <a:solidFill>
                  <a:srgbClr val="000000"/>
                </a:solidFill>
              </a:rPr>
              <a:t>="replace")</a:t>
            </a:r>
          </a:p>
          <a:p>
            <a:pPr marL="0" indent="0">
              <a:buNone/>
            </a:pPr>
            <a:endParaRPr lang="en-CA" sz="1800" dirty="0">
              <a:solidFill>
                <a:srgbClr val="000000"/>
              </a:solidFill>
            </a:endParaRPr>
          </a:p>
          <a:p>
            <a:r>
              <a:rPr lang="en-CA" sz="1800" dirty="0">
                <a:solidFill>
                  <a:srgbClr val="000000"/>
                </a:solidFill>
              </a:rPr>
              <a:t>QQ4 </a:t>
            </a:r>
            <a:r>
              <a:rPr lang="en-CA" sz="1800" dirty="0">
                <a:solidFill>
                  <a:srgbClr val="00B0F0"/>
                </a:solidFill>
              </a:rPr>
              <a:t>="""SELECT  </a:t>
            </a:r>
            <a:r>
              <a:rPr lang="en-CA" sz="1800" dirty="0" err="1">
                <a:solidFill>
                  <a:srgbClr val="00B0F0"/>
                </a:solidFill>
              </a:rPr>
              <a:t>HomeStartingPicher</a:t>
            </a:r>
            <a:r>
              <a:rPr lang="en-CA" sz="1800" dirty="0">
                <a:solidFill>
                  <a:srgbClr val="00B0F0"/>
                </a:solidFill>
              </a:rPr>
              <a:t>,</a:t>
            </a:r>
          </a:p>
          <a:p>
            <a:r>
              <a:rPr lang="en-CA" sz="1800" dirty="0">
                <a:solidFill>
                  <a:srgbClr val="00B0F0"/>
                </a:solidFill>
              </a:rPr>
              <a:t> (SUM(CASE WHEN Twin = 1 THEN "('MoneyUS1', 'PRBMoneyUS1’)” ELSE 0</a:t>
            </a:r>
          </a:p>
          <a:p>
            <a:r>
              <a:rPr lang="en-CA" sz="1800" dirty="0">
                <a:solidFill>
                  <a:srgbClr val="00B0F0"/>
                </a:solidFill>
              </a:rPr>
              <a:t>    END)) + (SUM(CASE WHEN Twin = 2 THEN "('MoneyUS2', 'PRBMoneyUS1’)” ELSE 0</a:t>
            </a:r>
          </a:p>
          <a:p>
            <a:r>
              <a:rPr lang="en-CA" sz="1800" dirty="0">
                <a:solidFill>
                  <a:srgbClr val="00B0F0"/>
                </a:solidFill>
              </a:rPr>
              <a:t>    END))AS us2 , </a:t>
            </a:r>
          </a:p>
          <a:p>
            <a:r>
              <a:rPr lang="en-CA" sz="1800" dirty="0">
                <a:solidFill>
                  <a:srgbClr val="00B0F0"/>
                </a:solidFill>
              </a:rPr>
              <a:t>    Count (</a:t>
            </a:r>
            <a:r>
              <a:rPr lang="en-CA" sz="1800" dirty="0" err="1">
                <a:solidFill>
                  <a:srgbClr val="00B0F0"/>
                </a:solidFill>
              </a:rPr>
              <a:t>HomeStartingPicher</a:t>
            </a:r>
            <a:r>
              <a:rPr lang="en-CA" sz="1800" dirty="0">
                <a:solidFill>
                  <a:srgbClr val="00B0F0"/>
                </a:solidFill>
              </a:rPr>
              <a:t>) as </a:t>
            </a:r>
            <a:r>
              <a:rPr lang="en-CA" sz="1800" dirty="0" err="1">
                <a:solidFill>
                  <a:srgbClr val="00B0F0"/>
                </a:solidFill>
              </a:rPr>
              <a:t>total_game</a:t>
            </a:r>
            <a:endParaRPr lang="en-CA" sz="1800" dirty="0">
              <a:solidFill>
                <a:srgbClr val="00B0F0"/>
              </a:solidFill>
            </a:endParaRPr>
          </a:p>
          <a:p>
            <a:r>
              <a:rPr lang="en-CA" sz="1800" dirty="0">
                <a:solidFill>
                  <a:srgbClr val="00B0F0"/>
                </a:solidFill>
              </a:rPr>
              <a:t>FROM Q3 GROUP BY </a:t>
            </a:r>
            <a:r>
              <a:rPr lang="en-CA" sz="1800" dirty="0" err="1">
                <a:solidFill>
                  <a:srgbClr val="00B0F0"/>
                </a:solidFill>
              </a:rPr>
              <a:t>HomeStartingPicher</a:t>
            </a:r>
            <a:r>
              <a:rPr lang="en-CA" sz="1800" dirty="0">
                <a:solidFill>
                  <a:srgbClr val="00B0F0"/>
                </a:solidFill>
              </a:rPr>
              <a:t> having </a:t>
            </a:r>
            <a:r>
              <a:rPr lang="en-CA" sz="1800" dirty="0" err="1">
                <a:solidFill>
                  <a:srgbClr val="00B0F0"/>
                </a:solidFill>
              </a:rPr>
              <a:t>total_game</a:t>
            </a:r>
            <a:r>
              <a:rPr lang="en-CA" sz="1800" dirty="0">
                <a:solidFill>
                  <a:srgbClr val="00B0F0"/>
                </a:solidFill>
              </a:rPr>
              <a:t> &gt;=10  order by </a:t>
            </a:r>
            <a:r>
              <a:rPr lang="en-CA" sz="1800" dirty="0" err="1">
                <a:solidFill>
                  <a:srgbClr val="00B0F0"/>
                </a:solidFill>
              </a:rPr>
              <a:t>total_game</a:t>
            </a:r>
            <a:r>
              <a:rPr lang="en-CA" sz="1800" dirty="0">
                <a:solidFill>
                  <a:srgbClr val="00B0F0"/>
                </a:solidFill>
              </a:rPr>
              <a:t> DESC, us2 DESC ;"""</a:t>
            </a:r>
          </a:p>
          <a:p>
            <a:r>
              <a:rPr lang="en-CA" sz="1800" dirty="0">
                <a:solidFill>
                  <a:srgbClr val="000000"/>
                </a:solidFill>
              </a:rPr>
              <a:t>qq4=</a:t>
            </a:r>
            <a:r>
              <a:rPr lang="en-CA" sz="1800" dirty="0" err="1">
                <a:solidFill>
                  <a:srgbClr val="000000"/>
                </a:solidFill>
              </a:rPr>
              <a:t>pd.read_sql</a:t>
            </a:r>
            <a:r>
              <a:rPr lang="en-CA" sz="1800" dirty="0">
                <a:solidFill>
                  <a:srgbClr val="000000"/>
                </a:solidFill>
              </a:rPr>
              <a:t>(QQ4, </a:t>
            </a:r>
            <a:r>
              <a:rPr lang="en-CA" sz="1800" dirty="0" err="1">
                <a:solidFill>
                  <a:srgbClr val="000000"/>
                </a:solidFill>
              </a:rPr>
              <a:t>db</a:t>
            </a:r>
            <a:r>
              <a:rPr lang="en-CA" sz="1800" dirty="0">
                <a:solidFill>
                  <a:srgbClr val="000000"/>
                </a:solidFill>
              </a:rPr>
              <a:t>, </a:t>
            </a:r>
            <a:r>
              <a:rPr lang="en-CA" sz="1800" dirty="0" err="1">
                <a:solidFill>
                  <a:srgbClr val="000000"/>
                </a:solidFill>
              </a:rPr>
              <a:t>index_col</a:t>
            </a:r>
            <a:r>
              <a:rPr lang="en-CA" sz="1800" dirty="0">
                <a:solidFill>
                  <a:srgbClr val="000000"/>
                </a:solidFill>
              </a:rPr>
              <a:t>=None)</a:t>
            </a:r>
          </a:p>
        </p:txBody>
      </p:sp>
    </p:spTree>
    <p:extLst>
      <p:ext uri="{BB962C8B-B14F-4D97-AF65-F5344CB8AC3E}">
        <p14:creationId xmlns:p14="http://schemas.microsoft.com/office/powerpoint/2010/main" val="2106361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AF0377-DD8F-4DFA-8A8B-30B917278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0012" y="384944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en-CA" sz="3200" dirty="0">
                <a:solidFill>
                  <a:srgbClr val="000000"/>
                </a:solidFill>
              </a:rPr>
              <a:t>Save results to the Excel file</a:t>
            </a:r>
          </a:p>
        </p:txBody>
      </p:sp>
      <p:sp>
        <p:nvSpPr>
          <p:cNvPr id="18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9" name="Graphic 6" descr="Pencil">
            <a:extLst>
              <a:ext uri="{FF2B5EF4-FFF2-40B4-BE49-F238E27FC236}">
                <a16:creationId xmlns:a16="http://schemas.microsoft.com/office/drawing/2014/main" id="{0F11EBBC-2DCE-4ACA-BCD3-7826BC666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268F1-2290-4562-924D-3420646DEE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000" dirty="0">
                <a:solidFill>
                  <a:srgbClr val="000000"/>
                </a:solidFill>
              </a:rPr>
              <a:t>writer = </a:t>
            </a:r>
            <a:r>
              <a:rPr lang="en-CA" sz="2000" dirty="0" err="1">
                <a:solidFill>
                  <a:srgbClr val="000000"/>
                </a:solidFill>
              </a:rPr>
              <a:t>pd.ExcelWriter</a:t>
            </a:r>
            <a:r>
              <a:rPr lang="en-CA" sz="2000" dirty="0">
                <a:solidFill>
                  <a:srgbClr val="000000"/>
                </a:solidFill>
              </a:rPr>
              <a:t>('Results.xlsx')</a:t>
            </a:r>
          </a:p>
          <a:p>
            <a:r>
              <a:rPr lang="en-CA" sz="2000" dirty="0">
                <a:solidFill>
                  <a:srgbClr val="000000"/>
                </a:solidFill>
              </a:rPr>
              <a:t>Q1.to_excel(writer,'Q1')</a:t>
            </a:r>
          </a:p>
          <a:p>
            <a:r>
              <a:rPr lang="en-CA" sz="2000" dirty="0" err="1">
                <a:solidFill>
                  <a:srgbClr val="000000"/>
                </a:solidFill>
              </a:rPr>
              <a:t>dd.to_excel</a:t>
            </a:r>
            <a:r>
              <a:rPr lang="en-CA" sz="2000" dirty="0">
                <a:solidFill>
                  <a:srgbClr val="000000"/>
                </a:solidFill>
              </a:rPr>
              <a:t>(writer,'Q2_1'</a:t>
            </a:r>
          </a:p>
          <a:p>
            <a:r>
              <a:rPr lang="en-CA" sz="2000" dirty="0">
                <a:solidFill>
                  <a:srgbClr val="000000"/>
                </a:solidFill>
              </a:rPr>
              <a:t>QQ2.to_excel(writer,'Q2_2')</a:t>
            </a:r>
          </a:p>
          <a:p>
            <a:r>
              <a:rPr lang="en-CA" sz="2000" dirty="0">
                <a:solidFill>
                  <a:srgbClr val="000000"/>
                </a:solidFill>
              </a:rPr>
              <a:t>Q3a.to_excel(writer,'Q3')</a:t>
            </a:r>
          </a:p>
          <a:p>
            <a:r>
              <a:rPr lang="en-CA" sz="2000" dirty="0">
                <a:solidFill>
                  <a:srgbClr val="000000"/>
                </a:solidFill>
              </a:rPr>
              <a:t>qq4.to_excel(writer,'Q4')</a:t>
            </a:r>
          </a:p>
          <a:p>
            <a:pPr marL="0" indent="0">
              <a:buNone/>
            </a:pPr>
            <a:r>
              <a:rPr lang="en-CA" sz="2000" dirty="0" err="1">
                <a:solidFill>
                  <a:srgbClr val="000000"/>
                </a:solidFill>
              </a:rPr>
              <a:t>writer.save</a:t>
            </a:r>
            <a:r>
              <a:rPr lang="en-CA" sz="2000" dirty="0">
                <a:solidFill>
                  <a:srgbClr val="000000"/>
                </a:solidFill>
              </a:rPr>
              <a:t>()</a:t>
            </a:r>
          </a:p>
          <a:p>
            <a:endParaRPr lang="en-CA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177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3657DB-558A-4444-92E1-C5D862AFE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000000"/>
                </a:solidFill>
              </a:rPr>
              <a:t>Thank you for the attention 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Lecturer">
            <a:extLst>
              <a:ext uri="{FF2B5EF4-FFF2-40B4-BE49-F238E27FC236}">
                <a16:creationId xmlns:a16="http://schemas.microsoft.com/office/drawing/2014/main" id="{CFC003CC-CFED-4648-B6CB-80DD7D7C6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34FBAC-F7A9-4329-A3C4-49D91304E9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876" y="2498257"/>
            <a:ext cx="5697059" cy="379803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550505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4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6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C22B78-63C0-446C-BA24-C6D89CFD7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037" y="149549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Crescendo R Task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43715-0BC9-459B-8911-D0E5D840F0A6}"/>
              </a:ext>
            </a:extLst>
          </p:cNvPr>
          <p:cNvSpPr txBox="1"/>
          <p:nvPr/>
        </p:nvSpPr>
        <p:spPr>
          <a:xfrm>
            <a:off x="2878037" y="3041974"/>
            <a:ext cx="627902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>
                <a:solidFill>
                  <a:schemeClr val="bg1"/>
                </a:solidFill>
              </a:rPr>
              <a:t>Since I have found the solutions’ implemented by R from the following Link, I decided to use python to challenge</a:t>
            </a:r>
          </a:p>
          <a:p>
            <a:pPr algn="ctr"/>
            <a:r>
              <a:rPr lang="en-CA" sz="2000" dirty="0">
                <a:solidFill>
                  <a:schemeClr val="bg1"/>
                </a:solidFill>
              </a:rPr>
              <a:t> myself</a:t>
            </a:r>
          </a:p>
          <a:p>
            <a:pPr algn="ctr"/>
            <a:r>
              <a:rPr lang="en-CA" sz="2000" dirty="0">
                <a:solidFill>
                  <a:srgbClr val="FFFF00"/>
                </a:solidFill>
              </a:rPr>
              <a:t>https://cran.r-project.org/web/packages/pinnacle.data/README.html</a:t>
            </a:r>
          </a:p>
        </p:txBody>
      </p:sp>
    </p:spTree>
    <p:extLst>
      <p:ext uri="{BB962C8B-B14F-4D97-AF65-F5344CB8AC3E}">
        <p14:creationId xmlns:p14="http://schemas.microsoft.com/office/powerpoint/2010/main" val="2619235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4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Picture 16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C22B78-63C0-446C-BA24-C6D89CFD7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037" y="149549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To Run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43715-0BC9-459B-8911-D0E5D840F0A6}"/>
              </a:ext>
            </a:extLst>
          </p:cNvPr>
          <p:cNvSpPr txBox="1"/>
          <p:nvPr/>
        </p:nvSpPr>
        <p:spPr>
          <a:xfrm>
            <a:off x="2964953" y="2613392"/>
            <a:ext cx="61051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Run the </a:t>
            </a:r>
            <a:r>
              <a:rPr kumimoji="0" lang="en-CA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Database.R</a:t>
            </a:r>
            <a:r>
              <a:rPr kumimoji="0" lang="en-CA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extract Json file to CSVs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sz="2000" dirty="0">
                <a:solidFill>
                  <a:srgbClr val="FFFF00"/>
                </a:solidFill>
                <a:latin typeface="Calibri" panose="020F0502020204030204"/>
              </a:rPr>
              <a:t>Run the Start.bat or </a:t>
            </a:r>
            <a:r>
              <a:rPr lang="en-CA" sz="2000" dirty="0" err="1">
                <a:solidFill>
                  <a:srgbClr val="FFFF00"/>
                </a:solidFill>
                <a:latin typeface="Calibri" panose="020F0502020204030204"/>
              </a:rPr>
              <a:t>Start.Sh</a:t>
            </a:r>
            <a:r>
              <a:rPr lang="en-CA" sz="2000" dirty="0">
                <a:solidFill>
                  <a:srgbClr val="FFFF00"/>
                </a:solidFill>
                <a:latin typeface="Calibri" panose="020F0502020204030204"/>
              </a:rPr>
              <a:t> to run the Python file,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Note: I will generates 4 interactives graphs using Dash, Flask </a:t>
            </a:r>
            <a:r>
              <a:rPr lang="en-CA" sz="2000" dirty="0">
                <a:solidFill>
                  <a:srgbClr val="FFFF00"/>
                </a:solidFill>
              </a:rPr>
              <a:t>Library using : the following </a:t>
            </a:r>
            <a:r>
              <a:rPr lang="en-CA" sz="2000" dirty="0" err="1">
                <a:solidFill>
                  <a:srgbClr val="FFFF00"/>
                </a:solidFill>
              </a:rPr>
              <a:t>Url</a:t>
            </a:r>
            <a:br>
              <a:rPr lang="en-CA" sz="2000" dirty="0">
                <a:solidFill>
                  <a:srgbClr val="FFFF00"/>
                </a:solidFill>
              </a:rPr>
            </a:br>
            <a:r>
              <a:rPr lang="en-CA" sz="2000" dirty="0">
                <a:solidFill>
                  <a:srgbClr val="FFFF00"/>
                </a:solidFill>
              </a:rPr>
              <a:t>http://127.0.0.1:8050/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7373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A8E214-E820-4F3F-B00D-CDCFBA8A2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3" y="1907177"/>
            <a:ext cx="4650377" cy="2906562"/>
          </a:xfrm>
        </p:spPr>
        <p:txBody>
          <a:bodyPr>
            <a:normAutofit/>
          </a:bodyPr>
          <a:lstStyle/>
          <a:p>
            <a:r>
              <a:rPr lang="en-CA" sz="3600" dirty="0">
                <a:solidFill>
                  <a:srgbClr val="FFFFFF"/>
                </a:solidFill>
              </a:rPr>
              <a:t>Start.bat Or </a:t>
            </a:r>
            <a:r>
              <a:rPr lang="en-CA" sz="3600" dirty="0" err="1">
                <a:solidFill>
                  <a:srgbClr val="FFFFFF"/>
                </a:solidFill>
              </a:rPr>
              <a:t>Start.Sh</a:t>
            </a:r>
            <a:r>
              <a:rPr lang="en-CA" sz="3600" dirty="0">
                <a:solidFill>
                  <a:srgbClr val="FFFFFF"/>
                </a:solidFill>
              </a:rPr>
              <a:t> file: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DC8C0-157C-4E56-B0B9-AF28C2EE7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CA" sz="2400" dirty="0">
                <a:solidFill>
                  <a:srgbClr val="000000"/>
                </a:solidFill>
              </a:rPr>
              <a:t>Installing the python libraries </a:t>
            </a:r>
          </a:p>
          <a:p>
            <a:pPr lvl="1"/>
            <a:r>
              <a:rPr lang="en-CA" sz="2000" dirty="0">
                <a:solidFill>
                  <a:srgbClr val="00B0F0"/>
                </a:solidFill>
              </a:rPr>
              <a:t>pip install pandas, </a:t>
            </a:r>
            <a:r>
              <a:rPr lang="en-CA" sz="2000" dirty="0" err="1">
                <a:solidFill>
                  <a:srgbClr val="00B0F0"/>
                </a:solidFill>
              </a:rPr>
              <a:t>numpuy</a:t>
            </a:r>
            <a:r>
              <a:rPr lang="en-CA" sz="2000" dirty="0">
                <a:solidFill>
                  <a:srgbClr val="00B0F0"/>
                </a:solidFill>
              </a:rPr>
              <a:t>, decimal, flask, </a:t>
            </a:r>
            <a:r>
              <a:rPr lang="en-CA" sz="2000" dirty="0" err="1">
                <a:solidFill>
                  <a:srgbClr val="00B0F0"/>
                </a:solidFill>
              </a:rPr>
              <a:t>pandas_datareader.data</a:t>
            </a:r>
            <a:r>
              <a:rPr lang="en-CA" sz="2000" dirty="0">
                <a:solidFill>
                  <a:srgbClr val="00B0F0"/>
                </a:solidFill>
              </a:rPr>
              <a:t>, dash, </a:t>
            </a:r>
            <a:r>
              <a:rPr lang="en-CA" sz="2000" dirty="0" err="1">
                <a:solidFill>
                  <a:srgbClr val="00B0F0"/>
                </a:solidFill>
              </a:rPr>
              <a:t>dash_core_components</a:t>
            </a:r>
            <a:r>
              <a:rPr lang="en-CA" sz="2000" dirty="0">
                <a:solidFill>
                  <a:srgbClr val="00B0F0"/>
                </a:solidFill>
              </a:rPr>
              <a:t>, </a:t>
            </a:r>
            <a:r>
              <a:rPr lang="en-CA" sz="2000" dirty="0" err="1">
                <a:solidFill>
                  <a:srgbClr val="00B0F0"/>
                </a:solidFill>
              </a:rPr>
              <a:t>dash_html_components</a:t>
            </a:r>
            <a:r>
              <a:rPr lang="en-CA" sz="2000" dirty="0">
                <a:solidFill>
                  <a:srgbClr val="00B0F0"/>
                </a:solidFill>
              </a:rPr>
              <a:t>, </a:t>
            </a:r>
            <a:r>
              <a:rPr lang="en-CA" sz="2000" dirty="0" err="1">
                <a:solidFill>
                  <a:srgbClr val="00B0F0"/>
                </a:solidFill>
              </a:rPr>
              <a:t>dash.dependencies</a:t>
            </a:r>
            <a:endParaRPr lang="en-CA" sz="2000" dirty="0">
              <a:solidFill>
                <a:srgbClr val="00B0F0"/>
              </a:solidFill>
            </a:endParaRPr>
          </a:p>
          <a:p>
            <a:r>
              <a:rPr lang="en-CA" sz="2400" dirty="0">
                <a:solidFill>
                  <a:srgbClr val="000000"/>
                </a:solidFill>
              </a:rPr>
              <a:t>Call the project file : </a:t>
            </a:r>
          </a:p>
          <a:p>
            <a:pPr lvl="1"/>
            <a:r>
              <a:rPr lang="en-CA" sz="2000" dirty="0">
                <a:solidFill>
                  <a:srgbClr val="00B0F0"/>
                </a:solidFill>
              </a:rPr>
              <a:t>python Questions.py</a:t>
            </a:r>
          </a:p>
        </p:txBody>
      </p:sp>
    </p:spTree>
    <p:extLst>
      <p:ext uri="{BB962C8B-B14F-4D97-AF65-F5344CB8AC3E}">
        <p14:creationId xmlns:p14="http://schemas.microsoft.com/office/powerpoint/2010/main" val="1241041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702E65-5B1D-43D1-A6FF-2800752C4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CA" b="1" dirty="0">
                <a:solidFill>
                  <a:srgbClr val="FFFFFF"/>
                </a:solidFill>
              </a:rPr>
              <a:t>Objectives</a:t>
            </a:r>
            <a:br>
              <a:rPr lang="en-CA" b="1" dirty="0">
                <a:solidFill>
                  <a:srgbClr val="FFFFFF"/>
                </a:solidFill>
              </a:rPr>
            </a:b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4A980-DA63-4EFD-8C14-FE7700C43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3154" y="498929"/>
            <a:ext cx="6339839" cy="6163128"/>
          </a:xfrm>
          <a:noFill/>
          <a:ln cap="sq">
            <a:solidFill>
              <a:schemeClr val="accent1">
                <a:alpha val="85000"/>
              </a:schemeClr>
            </a:solidFill>
            <a:round/>
          </a:ln>
          <a:effectLst>
            <a:outerShdw blurRad="50800" dist="38100" dir="13500000" algn="b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200" dirty="0">
                <a:solidFill>
                  <a:srgbClr val="000000"/>
                </a:solidFill>
              </a:rPr>
              <a:t>team(s) had the most double headers in 2016.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>
                <a:solidFill>
                  <a:srgbClr val="000000"/>
                </a:solidFill>
              </a:rPr>
              <a:t>data frame to shows the number or Wins and Losses for each team.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>
                <a:solidFill>
                  <a:srgbClr val="000000"/>
                </a:solidFill>
              </a:rPr>
              <a:t>The game with the most odds changes (Lines field) in 2016?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>
                <a:solidFill>
                  <a:srgbClr val="000000"/>
                </a:solidFill>
              </a:rPr>
              <a:t>Visualize the ML market (MoneyUs2) for this match after using </a:t>
            </a:r>
            <a:r>
              <a:rPr lang="en-US" sz="2200" dirty="0" err="1">
                <a:solidFill>
                  <a:srgbClr val="000000"/>
                </a:solidFill>
              </a:rPr>
              <a:t>odds.converter</a:t>
            </a:r>
            <a:r>
              <a:rPr lang="en-US" sz="2200" dirty="0">
                <a:solidFill>
                  <a:srgbClr val="000000"/>
                </a:solidFill>
              </a:rPr>
              <a:t> to convert MoneyUs2 to probability.</a:t>
            </a:r>
          </a:p>
          <a:p>
            <a:pPr marL="457200" lvl="1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Best Pitchers based of the largest favorite on average for any pitcher with &gt;= 10 starts, using the Closing </a:t>
            </a:r>
            <a:r>
              <a:rPr lang="en-US" sz="2200" dirty="0" err="1">
                <a:solidFill>
                  <a:srgbClr val="000000"/>
                </a:solidFill>
              </a:rPr>
              <a:t>MoneyLine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9365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6B8005-5DAD-446C-A3D4-83DC5EFDE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Which team(s) had the most double headers in 2016?</a:t>
            </a:r>
            <a:endParaRPr lang="en-CA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9F449-13B8-4E6E-B4D3-E8C96DD6B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CA" sz="2000" dirty="0">
                <a:solidFill>
                  <a:srgbClr val="000000"/>
                </a:solidFill>
              </a:rPr>
              <a:t>Define the Databases:</a:t>
            </a:r>
          </a:p>
          <a:p>
            <a:pPr lvl="1"/>
            <a:r>
              <a:rPr lang="en-CA" sz="2000" dirty="0">
                <a:solidFill>
                  <a:srgbClr val="000000"/>
                </a:solidFill>
              </a:rPr>
              <a:t>df = </a:t>
            </a:r>
            <a:r>
              <a:rPr lang="en-CA" sz="2000" dirty="0" err="1">
                <a:solidFill>
                  <a:srgbClr val="000000"/>
                </a:solidFill>
              </a:rPr>
              <a:t>pd.read_csv</a:t>
            </a:r>
            <a:r>
              <a:rPr lang="en-CA" sz="2000" dirty="0">
                <a:solidFill>
                  <a:srgbClr val="000000"/>
                </a:solidFill>
              </a:rPr>
              <a:t>('MLB2016.csv.csv')</a:t>
            </a:r>
          </a:p>
          <a:p>
            <a:pPr lvl="1"/>
            <a:r>
              <a:rPr lang="en-CA" sz="2000" dirty="0" err="1">
                <a:solidFill>
                  <a:srgbClr val="000000"/>
                </a:solidFill>
              </a:rPr>
              <a:t>dfline</a:t>
            </a:r>
            <a:r>
              <a:rPr lang="en-CA" sz="2000" dirty="0">
                <a:solidFill>
                  <a:srgbClr val="000000"/>
                </a:solidFill>
              </a:rPr>
              <a:t>=</a:t>
            </a:r>
            <a:r>
              <a:rPr lang="en-CA" sz="2000" dirty="0" err="1">
                <a:solidFill>
                  <a:srgbClr val="000000"/>
                </a:solidFill>
              </a:rPr>
              <a:t>pd.read_csv</a:t>
            </a:r>
            <a:r>
              <a:rPr lang="en-CA" sz="2000" dirty="0">
                <a:solidFill>
                  <a:srgbClr val="000000"/>
                </a:solidFill>
              </a:rPr>
              <a:t>('df_lines.csv')</a:t>
            </a:r>
          </a:p>
          <a:p>
            <a:pPr marL="0" indent="0">
              <a:buNone/>
            </a:pPr>
            <a:endParaRPr lang="en-CA" sz="2000" dirty="0">
              <a:solidFill>
                <a:srgbClr val="000000"/>
              </a:solidFill>
            </a:endParaRPr>
          </a:p>
          <a:p>
            <a:r>
              <a:rPr lang="en-CA" sz="2000" dirty="0">
                <a:solidFill>
                  <a:srgbClr val="000000"/>
                </a:solidFill>
              </a:rPr>
              <a:t>Q1 = </a:t>
            </a:r>
            <a:r>
              <a:rPr lang="en-CA" sz="2000" dirty="0" err="1">
                <a:solidFill>
                  <a:srgbClr val="000000"/>
                </a:solidFill>
              </a:rPr>
              <a:t>pd.Series</a:t>
            </a:r>
            <a:r>
              <a:rPr lang="en-CA" sz="2000" dirty="0">
                <a:solidFill>
                  <a:srgbClr val="000000"/>
                </a:solidFill>
              </a:rPr>
              <a:t>(</a:t>
            </a:r>
            <a:r>
              <a:rPr lang="en-CA" sz="2000" dirty="0" err="1">
                <a:solidFill>
                  <a:srgbClr val="000000"/>
                </a:solidFill>
              </a:rPr>
              <a:t>df.loc</a:t>
            </a:r>
            <a:r>
              <a:rPr lang="en-CA" sz="2000" dirty="0">
                <a:solidFill>
                  <a:srgbClr val="000000"/>
                </a:solidFill>
              </a:rPr>
              <a:t>[df['</a:t>
            </a:r>
            <a:r>
              <a:rPr lang="en-CA" sz="2000" dirty="0" err="1">
                <a:solidFill>
                  <a:srgbClr val="000000"/>
                </a:solidFill>
              </a:rPr>
              <a:t>DoubleHeaderGame</a:t>
            </a:r>
            <a:r>
              <a:rPr lang="en-CA" sz="2000" dirty="0">
                <a:solidFill>
                  <a:srgbClr val="000000"/>
                </a:solidFill>
              </a:rPr>
              <a:t>'] &gt;= 1, ['</a:t>
            </a:r>
            <a:r>
              <a:rPr lang="en-CA" sz="2000" dirty="0" err="1">
                <a:solidFill>
                  <a:srgbClr val="000000"/>
                </a:solidFill>
              </a:rPr>
              <a:t>HomeTeam</a:t>
            </a:r>
            <a:r>
              <a:rPr lang="en-CA" sz="2000" dirty="0">
                <a:solidFill>
                  <a:srgbClr val="000000"/>
                </a:solidFill>
              </a:rPr>
              <a:t>', '</a:t>
            </a:r>
            <a:r>
              <a:rPr lang="en-CA" sz="2000" dirty="0" err="1">
                <a:solidFill>
                  <a:srgbClr val="000000"/>
                </a:solidFill>
              </a:rPr>
              <a:t>AwayTeam</a:t>
            </a:r>
            <a:r>
              <a:rPr lang="en-CA" sz="2000" dirty="0">
                <a:solidFill>
                  <a:srgbClr val="000000"/>
                </a:solidFill>
              </a:rPr>
              <a:t>']].squeeze().</a:t>
            </a:r>
            <a:r>
              <a:rPr lang="en-CA" sz="2000" dirty="0" err="1">
                <a:solidFill>
                  <a:srgbClr val="000000"/>
                </a:solidFill>
              </a:rPr>
              <a:t>values.ravel</a:t>
            </a:r>
            <a:r>
              <a:rPr lang="en-CA" sz="2000" dirty="0">
                <a:solidFill>
                  <a:srgbClr val="000000"/>
                </a:solidFill>
              </a:rPr>
              <a:t>()).</a:t>
            </a:r>
            <a:r>
              <a:rPr lang="en-CA" sz="2000" dirty="0" err="1">
                <a:solidFill>
                  <a:srgbClr val="000000"/>
                </a:solidFill>
              </a:rPr>
              <a:t>value_counts</a:t>
            </a:r>
            <a:r>
              <a:rPr lang="en-CA" sz="2000" dirty="0">
                <a:solidFill>
                  <a:srgbClr val="000000"/>
                </a:solidFill>
              </a:rPr>
              <a:t>()</a:t>
            </a:r>
          </a:p>
          <a:p>
            <a:endParaRPr lang="en-CA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052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29C4E3-4E5F-4767-8309-0981D8CC6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2200">
                <a:solidFill>
                  <a:srgbClr val="FFFFFF"/>
                </a:solidFill>
              </a:rPr>
              <a:t>Create a data frame with the Wins and Losses for each team.-Which team has best WinPct? Which team had worst WinPct?</a:t>
            </a:r>
            <a:br>
              <a:rPr lang="en-US" sz="2200">
                <a:solidFill>
                  <a:srgbClr val="FFFFFF"/>
                </a:solidFill>
              </a:rPr>
            </a:br>
            <a:br>
              <a:rPr lang="en-US" sz="2200">
                <a:solidFill>
                  <a:srgbClr val="FFFFFF"/>
                </a:solidFill>
              </a:rPr>
            </a:br>
            <a:endParaRPr lang="en-CA" sz="22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1071-65F0-483D-81FB-816714C52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586445"/>
            <a:ext cx="10159334" cy="3827417"/>
          </a:xfrm>
        </p:spPr>
        <p:txBody>
          <a:bodyPr>
            <a:normAutofit lnSpcReduction="10000"/>
          </a:bodyPr>
          <a:lstStyle/>
          <a:p>
            <a:r>
              <a:rPr lang="en-CA" sz="2000" dirty="0">
                <a:solidFill>
                  <a:srgbClr val="000000"/>
                </a:solidFill>
              </a:rPr>
              <a:t>QQ2= </a:t>
            </a:r>
            <a:r>
              <a:rPr lang="en-CA" sz="2000" dirty="0" err="1">
                <a:solidFill>
                  <a:srgbClr val="000000"/>
                </a:solidFill>
              </a:rPr>
              <a:t>pd.merge</a:t>
            </a:r>
            <a:r>
              <a:rPr lang="en-CA" sz="2000" dirty="0">
                <a:solidFill>
                  <a:srgbClr val="000000"/>
                </a:solidFill>
              </a:rPr>
              <a:t>(</a:t>
            </a:r>
            <a:r>
              <a:rPr lang="en-CA" sz="2000" dirty="0" err="1">
                <a:solidFill>
                  <a:srgbClr val="000000"/>
                </a:solidFill>
              </a:rPr>
              <a:t>pd.DataFrame</a:t>
            </a:r>
            <a:r>
              <a:rPr lang="en-CA" sz="2000" dirty="0">
                <a:solidFill>
                  <a:srgbClr val="000000"/>
                </a:solidFill>
              </a:rPr>
              <a:t>({'</a:t>
            </a:r>
            <a:r>
              <a:rPr lang="en-CA" sz="2000" dirty="0" err="1">
                <a:solidFill>
                  <a:srgbClr val="000000"/>
                </a:solidFill>
              </a:rPr>
              <a:t>TeamName</a:t>
            </a:r>
            <a:r>
              <a:rPr lang="en-CA" sz="2000" dirty="0">
                <a:solidFill>
                  <a:srgbClr val="000000"/>
                </a:solidFill>
              </a:rPr>
              <a:t>':df[['</a:t>
            </a:r>
            <a:r>
              <a:rPr lang="en-CA" sz="2000" dirty="0" err="1">
                <a:solidFill>
                  <a:srgbClr val="000000"/>
                </a:solidFill>
              </a:rPr>
              <a:t>HomeTeam</a:t>
            </a:r>
            <a:r>
              <a:rPr lang="en-CA" sz="2000" dirty="0">
                <a:solidFill>
                  <a:srgbClr val="000000"/>
                </a:solidFill>
              </a:rPr>
              <a:t>','</a:t>
            </a:r>
            <a:r>
              <a:rPr lang="en-CA" sz="2000" dirty="0" err="1">
                <a:solidFill>
                  <a:srgbClr val="000000"/>
                </a:solidFill>
              </a:rPr>
              <a:t>AwayTeam</a:t>
            </a:r>
            <a:r>
              <a:rPr lang="en-CA" sz="2000" dirty="0">
                <a:solidFill>
                  <a:srgbClr val="000000"/>
                </a:solidFill>
              </a:rPr>
              <a:t>']].stack().</a:t>
            </a:r>
            <a:r>
              <a:rPr lang="en-CA" sz="2000" dirty="0" err="1">
                <a:solidFill>
                  <a:srgbClr val="000000"/>
                </a:solidFill>
              </a:rPr>
              <a:t>value_counts</a:t>
            </a:r>
            <a:r>
              <a:rPr lang="en-CA" sz="2000" dirty="0">
                <a:solidFill>
                  <a:srgbClr val="000000"/>
                </a:solidFill>
              </a:rPr>
              <a:t>().index,'</a:t>
            </a:r>
            <a:r>
              <a:rPr lang="en-CA" sz="2000" dirty="0" err="1">
                <a:solidFill>
                  <a:srgbClr val="000000"/>
                </a:solidFill>
              </a:rPr>
              <a:t>TotalGame</a:t>
            </a:r>
            <a:r>
              <a:rPr lang="en-CA" sz="2000" dirty="0">
                <a:solidFill>
                  <a:srgbClr val="000000"/>
                </a:solidFill>
              </a:rPr>
              <a:t>':df[['</a:t>
            </a:r>
            <a:r>
              <a:rPr lang="en-CA" sz="2000" dirty="0" err="1">
                <a:solidFill>
                  <a:srgbClr val="000000"/>
                </a:solidFill>
              </a:rPr>
              <a:t>HomeTeam</a:t>
            </a:r>
            <a:r>
              <a:rPr lang="en-CA" sz="2000" dirty="0">
                <a:solidFill>
                  <a:srgbClr val="000000"/>
                </a:solidFill>
              </a:rPr>
              <a:t>','</a:t>
            </a:r>
            <a:r>
              <a:rPr lang="en-CA" sz="2000" dirty="0" err="1">
                <a:solidFill>
                  <a:srgbClr val="000000"/>
                </a:solidFill>
              </a:rPr>
              <a:t>AwayTeam</a:t>
            </a:r>
            <a:r>
              <a:rPr lang="en-CA" sz="2000" dirty="0">
                <a:solidFill>
                  <a:srgbClr val="000000"/>
                </a:solidFill>
              </a:rPr>
              <a:t>']].stack().</a:t>
            </a:r>
            <a:r>
              <a:rPr lang="en-CA" sz="2000" dirty="0" err="1">
                <a:solidFill>
                  <a:srgbClr val="000000"/>
                </a:solidFill>
              </a:rPr>
              <a:t>value_counts</a:t>
            </a:r>
            <a:r>
              <a:rPr lang="en-CA" sz="2000" dirty="0">
                <a:solidFill>
                  <a:srgbClr val="000000"/>
                </a:solidFill>
              </a:rPr>
              <a:t>().values}),</a:t>
            </a:r>
          </a:p>
          <a:p>
            <a:r>
              <a:rPr lang="en-CA" sz="2000" dirty="0">
                <a:solidFill>
                  <a:srgbClr val="000000"/>
                </a:solidFill>
              </a:rPr>
              <a:t>              </a:t>
            </a:r>
            <a:r>
              <a:rPr lang="en-CA" sz="2000" dirty="0" err="1">
                <a:solidFill>
                  <a:srgbClr val="000000"/>
                </a:solidFill>
              </a:rPr>
              <a:t>pd.DataFrame</a:t>
            </a:r>
            <a:r>
              <a:rPr lang="en-CA" sz="2000" dirty="0">
                <a:solidFill>
                  <a:srgbClr val="000000"/>
                </a:solidFill>
              </a:rPr>
              <a:t>({'</a:t>
            </a:r>
            <a:r>
              <a:rPr lang="en-CA" sz="2000" dirty="0" err="1">
                <a:solidFill>
                  <a:srgbClr val="000000"/>
                </a:solidFill>
              </a:rPr>
              <a:t>TeamName</a:t>
            </a:r>
            <a:r>
              <a:rPr lang="en-CA" sz="2000" dirty="0">
                <a:solidFill>
                  <a:srgbClr val="000000"/>
                </a:solidFill>
              </a:rPr>
              <a:t>':df['winner'].</a:t>
            </a:r>
            <a:r>
              <a:rPr lang="en-CA" sz="2000" dirty="0" err="1">
                <a:solidFill>
                  <a:srgbClr val="000000"/>
                </a:solidFill>
              </a:rPr>
              <a:t>value_counts</a:t>
            </a:r>
            <a:r>
              <a:rPr lang="en-CA" sz="2000" dirty="0">
                <a:solidFill>
                  <a:srgbClr val="000000"/>
                </a:solidFill>
              </a:rPr>
              <a:t>().index,'</a:t>
            </a:r>
            <a:r>
              <a:rPr lang="en-CA" sz="2000" dirty="0" err="1">
                <a:solidFill>
                  <a:srgbClr val="000000"/>
                </a:solidFill>
              </a:rPr>
              <a:t>TotalWin</a:t>
            </a:r>
            <a:r>
              <a:rPr lang="en-CA" sz="2000" dirty="0">
                <a:solidFill>
                  <a:srgbClr val="000000"/>
                </a:solidFill>
              </a:rPr>
              <a:t>':df['winner'].</a:t>
            </a:r>
            <a:r>
              <a:rPr lang="en-CA" sz="2000" dirty="0" err="1">
                <a:solidFill>
                  <a:srgbClr val="000000"/>
                </a:solidFill>
              </a:rPr>
              <a:t>value_counts</a:t>
            </a:r>
            <a:r>
              <a:rPr lang="en-CA" sz="2000" dirty="0">
                <a:solidFill>
                  <a:srgbClr val="000000"/>
                </a:solidFill>
              </a:rPr>
              <a:t>().values} ),</a:t>
            </a:r>
          </a:p>
          <a:p>
            <a:r>
              <a:rPr lang="en-CA" sz="2000" dirty="0">
                <a:solidFill>
                  <a:srgbClr val="000000"/>
                </a:solidFill>
              </a:rPr>
              <a:t>                 </a:t>
            </a:r>
            <a:r>
              <a:rPr lang="en-CA" sz="2000" dirty="0" err="1">
                <a:solidFill>
                  <a:srgbClr val="000000"/>
                </a:solidFill>
              </a:rPr>
              <a:t>left_on</a:t>
            </a:r>
            <a:r>
              <a:rPr lang="en-CA" sz="2000" dirty="0">
                <a:solidFill>
                  <a:srgbClr val="000000"/>
                </a:solidFill>
              </a:rPr>
              <a:t>='</a:t>
            </a:r>
            <a:r>
              <a:rPr lang="en-CA" sz="2000" dirty="0" err="1">
                <a:solidFill>
                  <a:srgbClr val="000000"/>
                </a:solidFill>
              </a:rPr>
              <a:t>TeamName</a:t>
            </a:r>
            <a:r>
              <a:rPr lang="en-CA" sz="2000" dirty="0">
                <a:solidFill>
                  <a:srgbClr val="000000"/>
                </a:solidFill>
              </a:rPr>
              <a:t>', </a:t>
            </a:r>
            <a:r>
              <a:rPr lang="en-CA" sz="2000" dirty="0" err="1">
                <a:solidFill>
                  <a:srgbClr val="000000"/>
                </a:solidFill>
              </a:rPr>
              <a:t>right_on</a:t>
            </a:r>
            <a:r>
              <a:rPr lang="en-CA" sz="2000" dirty="0">
                <a:solidFill>
                  <a:srgbClr val="000000"/>
                </a:solidFill>
              </a:rPr>
              <a:t>='</a:t>
            </a:r>
            <a:r>
              <a:rPr lang="en-CA" sz="2000" dirty="0" err="1">
                <a:solidFill>
                  <a:srgbClr val="000000"/>
                </a:solidFill>
              </a:rPr>
              <a:t>TeamName</a:t>
            </a:r>
            <a:r>
              <a:rPr lang="en-CA" sz="2000" dirty="0">
                <a:solidFill>
                  <a:srgbClr val="000000"/>
                </a:solidFill>
              </a:rPr>
              <a:t>', how='left').</a:t>
            </a:r>
            <a:r>
              <a:rPr lang="en-CA" sz="2000" dirty="0" err="1">
                <a:solidFill>
                  <a:srgbClr val="000000"/>
                </a:solidFill>
              </a:rPr>
              <a:t>fillna</a:t>
            </a:r>
            <a:r>
              <a:rPr lang="en-CA" sz="2000" dirty="0">
                <a:solidFill>
                  <a:srgbClr val="000000"/>
                </a:solidFill>
              </a:rPr>
              <a:t>(0)</a:t>
            </a:r>
          </a:p>
          <a:p>
            <a:endParaRPr lang="en-CA" sz="2000" dirty="0">
              <a:solidFill>
                <a:srgbClr val="000000"/>
              </a:solidFill>
            </a:endParaRPr>
          </a:p>
          <a:p>
            <a:r>
              <a:rPr lang="en-CA" sz="2000" dirty="0" err="1">
                <a:solidFill>
                  <a:srgbClr val="000000"/>
                </a:solidFill>
              </a:rPr>
              <a:t>qr</a:t>
            </a:r>
            <a:r>
              <a:rPr lang="en-CA" sz="2000" dirty="0">
                <a:solidFill>
                  <a:srgbClr val="000000"/>
                </a:solidFill>
              </a:rPr>
              <a:t> = </a:t>
            </a:r>
            <a:r>
              <a:rPr lang="en-CA" sz="2000" dirty="0">
                <a:solidFill>
                  <a:srgbClr val="00B0F0"/>
                </a:solidFill>
              </a:rPr>
              <a:t>""" SELECT * ,(</a:t>
            </a:r>
            <a:r>
              <a:rPr lang="en-CA" sz="2000" dirty="0" err="1">
                <a:solidFill>
                  <a:srgbClr val="00B0F0"/>
                </a:solidFill>
              </a:rPr>
              <a:t>TotalGame-TotalWin</a:t>
            </a:r>
            <a:r>
              <a:rPr lang="en-CA" sz="2000" dirty="0">
                <a:solidFill>
                  <a:srgbClr val="00B0F0"/>
                </a:solidFill>
              </a:rPr>
              <a:t>) as looses, (</a:t>
            </a:r>
            <a:r>
              <a:rPr lang="en-CA" sz="2000" dirty="0" err="1">
                <a:solidFill>
                  <a:srgbClr val="00B0F0"/>
                </a:solidFill>
              </a:rPr>
              <a:t>TotalWin</a:t>
            </a:r>
            <a:r>
              <a:rPr lang="en-CA" sz="2000" dirty="0">
                <a:solidFill>
                  <a:srgbClr val="00B0F0"/>
                </a:solidFill>
              </a:rPr>
              <a:t>/</a:t>
            </a:r>
            <a:r>
              <a:rPr lang="en-CA" sz="2000" dirty="0" err="1">
                <a:solidFill>
                  <a:srgbClr val="00B0F0"/>
                </a:solidFill>
              </a:rPr>
              <a:t>TotalGame</a:t>
            </a:r>
            <a:r>
              <a:rPr lang="en-CA" sz="2000" dirty="0">
                <a:solidFill>
                  <a:srgbClr val="00B0F0"/>
                </a:solidFill>
              </a:rPr>
              <a:t> ) as </a:t>
            </a:r>
            <a:r>
              <a:rPr lang="en-CA" sz="2000" dirty="0" err="1">
                <a:solidFill>
                  <a:srgbClr val="00B0F0"/>
                </a:solidFill>
              </a:rPr>
              <a:t>WinPct</a:t>
            </a:r>
            <a:endParaRPr lang="en-CA" sz="2000" dirty="0">
              <a:solidFill>
                <a:srgbClr val="00B0F0"/>
              </a:solidFill>
            </a:endParaRPr>
          </a:p>
          <a:p>
            <a:r>
              <a:rPr lang="en-CA" sz="2000" dirty="0">
                <a:solidFill>
                  <a:srgbClr val="00B0F0"/>
                </a:solidFill>
              </a:rPr>
              <a:t>FROM QQ2 order by  (</a:t>
            </a:r>
            <a:r>
              <a:rPr lang="en-CA" sz="2000" dirty="0" err="1">
                <a:solidFill>
                  <a:srgbClr val="00B0F0"/>
                </a:solidFill>
              </a:rPr>
              <a:t>TotalWin</a:t>
            </a:r>
            <a:r>
              <a:rPr lang="en-CA" sz="2000" dirty="0">
                <a:solidFill>
                  <a:srgbClr val="00B0F0"/>
                </a:solidFill>
              </a:rPr>
              <a:t>/</a:t>
            </a:r>
            <a:r>
              <a:rPr lang="en-CA" sz="2000" dirty="0" err="1">
                <a:solidFill>
                  <a:srgbClr val="00B0F0"/>
                </a:solidFill>
              </a:rPr>
              <a:t>TotalGame</a:t>
            </a:r>
            <a:r>
              <a:rPr lang="en-CA" sz="2000" dirty="0">
                <a:solidFill>
                  <a:srgbClr val="00B0F0"/>
                </a:solidFill>
              </a:rPr>
              <a:t> ) DESC ,</a:t>
            </a:r>
            <a:r>
              <a:rPr lang="en-CA" sz="2000" dirty="0" err="1">
                <a:solidFill>
                  <a:srgbClr val="00B0F0"/>
                </a:solidFill>
              </a:rPr>
              <a:t>TotalWin</a:t>
            </a:r>
            <a:r>
              <a:rPr lang="en-CA" sz="2000" dirty="0">
                <a:solidFill>
                  <a:srgbClr val="00B0F0"/>
                </a:solidFill>
              </a:rPr>
              <a:t> DESC ;"""</a:t>
            </a:r>
          </a:p>
          <a:p>
            <a:r>
              <a:rPr lang="en-CA" sz="2000" dirty="0">
                <a:solidFill>
                  <a:srgbClr val="000000"/>
                </a:solidFill>
              </a:rPr>
              <a:t>QQ2= </a:t>
            </a:r>
            <a:r>
              <a:rPr lang="en-CA" sz="2000" dirty="0" err="1">
                <a:solidFill>
                  <a:srgbClr val="000000"/>
                </a:solidFill>
              </a:rPr>
              <a:t>ps.sqldf</a:t>
            </a:r>
            <a:r>
              <a:rPr lang="en-CA" sz="2000" dirty="0">
                <a:solidFill>
                  <a:srgbClr val="000000"/>
                </a:solidFill>
              </a:rPr>
              <a:t>(</a:t>
            </a:r>
            <a:r>
              <a:rPr lang="en-CA" sz="2000" dirty="0" err="1">
                <a:solidFill>
                  <a:srgbClr val="000000"/>
                </a:solidFill>
              </a:rPr>
              <a:t>qr</a:t>
            </a:r>
            <a:r>
              <a:rPr lang="en-CA" sz="2000" dirty="0">
                <a:solidFill>
                  <a:srgbClr val="000000"/>
                </a:solidFill>
              </a:rPr>
              <a:t>, locals())</a:t>
            </a:r>
          </a:p>
        </p:txBody>
      </p:sp>
    </p:spTree>
    <p:extLst>
      <p:ext uri="{BB962C8B-B14F-4D97-AF65-F5344CB8AC3E}">
        <p14:creationId xmlns:p14="http://schemas.microsoft.com/office/powerpoint/2010/main" val="3489154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14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16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8ECA93-B4A8-4A35-B666-99A5D3F5A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2800">
                <a:solidFill>
                  <a:srgbClr val="FFFFFF"/>
                </a:solidFill>
              </a:rPr>
              <a:t>Which game had the most odds changes (Lines field) in 2016? (Use Line field)</a:t>
            </a:r>
            <a:br>
              <a:rPr lang="en-US" sz="2800">
                <a:solidFill>
                  <a:srgbClr val="FFFFFF"/>
                </a:solidFill>
              </a:rPr>
            </a:br>
            <a:endParaRPr lang="en-CA" sz="28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E6F4B-8CC9-4900-8315-836CCC98C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753936"/>
            <a:ext cx="10185460" cy="3646864"/>
          </a:xfrm>
        </p:spPr>
        <p:txBody>
          <a:bodyPr>
            <a:normAutofit fontScale="92500" lnSpcReduction="20000"/>
          </a:bodyPr>
          <a:lstStyle/>
          <a:p>
            <a:r>
              <a:rPr lang="en-CA" sz="2000" dirty="0" err="1">
                <a:solidFill>
                  <a:srgbClr val="000000"/>
                </a:solidFill>
              </a:rPr>
              <a:t>dfline</a:t>
            </a:r>
            <a:r>
              <a:rPr lang="en-CA" sz="2000" dirty="0">
                <a:solidFill>
                  <a:srgbClr val="000000"/>
                </a:solidFill>
              </a:rPr>
              <a:t>['</a:t>
            </a:r>
            <a:r>
              <a:rPr lang="en-CA" sz="2000" dirty="0" err="1">
                <a:solidFill>
                  <a:srgbClr val="000000"/>
                </a:solidFill>
              </a:rPr>
              <a:t>TotalOddsChange</a:t>
            </a:r>
            <a:r>
              <a:rPr lang="en-CA" sz="2000" dirty="0">
                <a:solidFill>
                  <a:srgbClr val="000000"/>
                </a:solidFill>
              </a:rPr>
              <a:t>']=</a:t>
            </a:r>
            <a:r>
              <a:rPr lang="en-CA" sz="2000" dirty="0" err="1">
                <a:solidFill>
                  <a:srgbClr val="000000"/>
                </a:solidFill>
              </a:rPr>
              <a:t>dfline</a:t>
            </a:r>
            <a:r>
              <a:rPr lang="en-CA" sz="2000" dirty="0">
                <a:solidFill>
                  <a:srgbClr val="000000"/>
                </a:solidFill>
              </a:rPr>
              <a:t>['</a:t>
            </a:r>
            <a:r>
              <a:rPr lang="en-CA" sz="2000" dirty="0" err="1">
                <a:solidFill>
                  <a:srgbClr val="000000"/>
                </a:solidFill>
              </a:rPr>
              <a:t>GameId</a:t>
            </a:r>
            <a:r>
              <a:rPr lang="en-CA" sz="2000" dirty="0">
                <a:solidFill>
                  <a:srgbClr val="000000"/>
                </a:solidFill>
              </a:rPr>
              <a:t>']</a:t>
            </a:r>
          </a:p>
          <a:p>
            <a:r>
              <a:rPr lang="en-CA" sz="2000" dirty="0">
                <a:solidFill>
                  <a:srgbClr val="000000"/>
                </a:solidFill>
              </a:rPr>
              <a:t>dd=</a:t>
            </a:r>
            <a:r>
              <a:rPr lang="en-CA" sz="2000" dirty="0" err="1">
                <a:solidFill>
                  <a:srgbClr val="000000"/>
                </a:solidFill>
              </a:rPr>
              <a:t>dfline.groupby</a:t>
            </a:r>
            <a:r>
              <a:rPr lang="en-CA" sz="2000" dirty="0">
                <a:solidFill>
                  <a:srgbClr val="000000"/>
                </a:solidFill>
              </a:rPr>
              <a:t>('</a:t>
            </a:r>
            <a:r>
              <a:rPr lang="en-CA" sz="2000" dirty="0" err="1">
                <a:solidFill>
                  <a:srgbClr val="000000"/>
                </a:solidFill>
              </a:rPr>
              <a:t>GameId</a:t>
            </a:r>
            <a:r>
              <a:rPr lang="en-CA" sz="2000" dirty="0">
                <a:solidFill>
                  <a:srgbClr val="000000"/>
                </a:solidFill>
              </a:rPr>
              <a:t>').</a:t>
            </a:r>
            <a:r>
              <a:rPr lang="en-CA" sz="2000" dirty="0" err="1">
                <a:solidFill>
                  <a:srgbClr val="000000"/>
                </a:solidFill>
              </a:rPr>
              <a:t>agg</a:t>
            </a:r>
            <a:r>
              <a:rPr lang="en-CA" sz="2000" dirty="0">
                <a:solidFill>
                  <a:srgbClr val="000000"/>
                </a:solidFill>
              </a:rPr>
              <a:t>({'MoneyUS1':['max', 'mean',('PRBMoneyUS1',lambda x:(pro_to_dec (</a:t>
            </a:r>
            <a:r>
              <a:rPr lang="en-CA" sz="2000" dirty="0" err="1">
                <a:solidFill>
                  <a:srgbClr val="000000"/>
                </a:solidFill>
              </a:rPr>
              <a:t>us_to_dec</a:t>
            </a:r>
            <a:r>
              <a:rPr lang="en-CA" sz="2000" dirty="0">
                <a:solidFill>
                  <a:srgbClr val="000000"/>
                </a:solidFill>
              </a:rPr>
              <a:t>(</a:t>
            </a:r>
            <a:r>
              <a:rPr lang="en-CA" sz="2000" dirty="0" err="1">
                <a:solidFill>
                  <a:srgbClr val="000000"/>
                </a:solidFill>
              </a:rPr>
              <a:t>x.mean</a:t>
            </a:r>
            <a:r>
              <a:rPr lang="en-CA" sz="2000" dirty="0">
                <a:solidFill>
                  <a:srgbClr val="000000"/>
                </a:solidFill>
              </a:rPr>
              <a:t>()))))], </a:t>
            </a:r>
          </a:p>
          <a:p>
            <a:r>
              <a:rPr lang="en-CA" sz="2000" dirty="0">
                <a:solidFill>
                  <a:srgbClr val="000000"/>
                </a:solidFill>
              </a:rPr>
              <a:t>                         'MoneyUS2':[ 'max', 'mean',('PRBMoneyUS2', lambda x:(pro_to_dec (</a:t>
            </a:r>
            <a:r>
              <a:rPr lang="en-CA" sz="2000" dirty="0" err="1">
                <a:solidFill>
                  <a:srgbClr val="000000"/>
                </a:solidFill>
              </a:rPr>
              <a:t>us_to_dec</a:t>
            </a:r>
            <a:r>
              <a:rPr lang="en-CA" sz="2000" dirty="0">
                <a:solidFill>
                  <a:srgbClr val="000000"/>
                </a:solidFill>
              </a:rPr>
              <a:t>(</a:t>
            </a:r>
            <a:r>
              <a:rPr lang="en-CA" sz="2000" dirty="0" err="1">
                <a:solidFill>
                  <a:srgbClr val="000000"/>
                </a:solidFill>
              </a:rPr>
              <a:t>x.mean</a:t>
            </a:r>
            <a:r>
              <a:rPr lang="en-CA" sz="2000" dirty="0">
                <a:solidFill>
                  <a:srgbClr val="000000"/>
                </a:solidFill>
              </a:rPr>
              <a:t>()))))], </a:t>
            </a:r>
          </a:p>
          <a:p>
            <a:r>
              <a:rPr lang="en-CA" sz="2000" dirty="0">
                <a:solidFill>
                  <a:srgbClr val="000000"/>
                </a:solidFill>
              </a:rPr>
              <a:t>                         '</a:t>
            </a:r>
            <a:r>
              <a:rPr lang="en-CA" sz="2000" dirty="0" err="1">
                <a:solidFill>
                  <a:srgbClr val="000000"/>
                </a:solidFill>
              </a:rPr>
              <a:t>TotalPoints</a:t>
            </a:r>
            <a:r>
              <a:rPr lang="en-CA" sz="2000" dirty="0">
                <a:solidFill>
                  <a:srgbClr val="000000"/>
                </a:solidFill>
              </a:rPr>
              <a:t>':['max', '</a:t>
            </a:r>
            <a:r>
              <a:rPr lang="en-CA" sz="2000" dirty="0" err="1">
                <a:solidFill>
                  <a:srgbClr val="000000"/>
                </a:solidFill>
              </a:rPr>
              <a:t>mean','count</a:t>
            </a:r>
            <a:r>
              <a:rPr lang="en-CA" sz="2000" dirty="0">
                <a:solidFill>
                  <a:srgbClr val="000000"/>
                </a:solidFill>
              </a:rPr>
              <a:t>'],</a:t>
            </a:r>
          </a:p>
          <a:p>
            <a:r>
              <a:rPr lang="en-CA" sz="2000" dirty="0">
                <a:solidFill>
                  <a:srgbClr val="000000"/>
                </a:solidFill>
              </a:rPr>
              <a:t>                         '</a:t>
            </a:r>
            <a:r>
              <a:rPr lang="en-CA" sz="2000" dirty="0" err="1">
                <a:solidFill>
                  <a:srgbClr val="000000"/>
                </a:solidFill>
              </a:rPr>
              <a:t>TotalOddsChange</a:t>
            </a:r>
            <a:r>
              <a:rPr lang="en-CA" sz="2000" dirty="0">
                <a:solidFill>
                  <a:srgbClr val="000000"/>
                </a:solidFill>
              </a:rPr>
              <a:t>': 'count' }).</a:t>
            </a:r>
            <a:r>
              <a:rPr lang="en-CA" sz="2000" dirty="0" err="1">
                <a:solidFill>
                  <a:srgbClr val="000000"/>
                </a:solidFill>
              </a:rPr>
              <a:t>sort_values</a:t>
            </a:r>
            <a:r>
              <a:rPr lang="en-CA" sz="2000" dirty="0">
                <a:solidFill>
                  <a:srgbClr val="000000"/>
                </a:solidFill>
              </a:rPr>
              <a:t>(by=[('</a:t>
            </a:r>
            <a:r>
              <a:rPr lang="en-CA" sz="2000" dirty="0" err="1">
                <a:solidFill>
                  <a:srgbClr val="000000"/>
                </a:solidFill>
              </a:rPr>
              <a:t>TotalOddsChange</a:t>
            </a:r>
            <a:r>
              <a:rPr lang="en-CA" sz="2000" dirty="0">
                <a:solidFill>
                  <a:srgbClr val="000000"/>
                </a:solidFill>
              </a:rPr>
              <a:t>', 'count')], ascending=0)</a:t>
            </a:r>
          </a:p>
          <a:p>
            <a:endParaRPr lang="en-CA" sz="2000" dirty="0">
              <a:solidFill>
                <a:srgbClr val="000000"/>
              </a:solidFill>
            </a:endParaRPr>
          </a:p>
          <a:p>
            <a:r>
              <a:rPr lang="en-CA" sz="2000" dirty="0">
                <a:solidFill>
                  <a:srgbClr val="000000"/>
                </a:solidFill>
              </a:rPr>
              <a:t>QQ3=dd[[('</a:t>
            </a:r>
            <a:r>
              <a:rPr lang="en-CA" sz="2000" dirty="0" err="1">
                <a:solidFill>
                  <a:srgbClr val="000000"/>
                </a:solidFill>
              </a:rPr>
              <a:t>TotalOddsChange</a:t>
            </a:r>
            <a:r>
              <a:rPr lang="en-CA" sz="2000" dirty="0">
                <a:solidFill>
                  <a:srgbClr val="000000"/>
                </a:solidFill>
              </a:rPr>
              <a:t>', 'count'),('MoneyUS1','PRBMoneyUS1'),('MoneyUS2','PRBMoneyUS2')]].head(5)</a:t>
            </a:r>
          </a:p>
          <a:p>
            <a:r>
              <a:rPr lang="en-CA" sz="2000" dirty="0">
                <a:solidFill>
                  <a:srgbClr val="000000"/>
                </a:solidFill>
                <a:highlight>
                  <a:srgbClr val="FFFF00"/>
                </a:highlight>
              </a:rPr>
              <a:t># Calculates all ProbUS1, and ProbUs2 and Odds Games </a:t>
            </a:r>
          </a:p>
        </p:txBody>
      </p:sp>
    </p:spTree>
    <p:extLst>
      <p:ext uri="{BB962C8B-B14F-4D97-AF65-F5344CB8AC3E}">
        <p14:creationId xmlns:p14="http://schemas.microsoft.com/office/powerpoint/2010/main" val="2635484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6A7899-7790-4BBF-B0E3-9C0B3E1C1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CA" sz="4000">
                <a:solidFill>
                  <a:srgbClr val="FFFFFF"/>
                </a:solidFill>
              </a:rPr>
              <a:t>Link Game Id to the Home/Away Teams Table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5B04ADF-D055-44FD-B045-CFA0420A19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117488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67567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919</Words>
  <Application>Microsoft Office PowerPoint</Application>
  <PresentationFormat>Widescreen</PresentationFormat>
  <Paragraphs>68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Crescendo R Task</vt:lpstr>
      <vt:lpstr>How To Run </vt:lpstr>
      <vt:lpstr>Start.bat Or Start.Sh file:</vt:lpstr>
      <vt:lpstr>Objectives </vt:lpstr>
      <vt:lpstr>Which team(s) had the most double headers in 2016?</vt:lpstr>
      <vt:lpstr>Create a data frame with the Wins and Losses for each team.-Which team has best WinPct? Which team had worst WinPct?  </vt:lpstr>
      <vt:lpstr>Which game had the most odds changes (Lines field) in 2016? (Use Line field) </vt:lpstr>
      <vt:lpstr>Link Game Id to the Home/Away Teams Table</vt:lpstr>
      <vt:lpstr>Visualize the ML market (MoneyUs2) for this match after using odds.converter to convert MoneyUs2 to probability</vt:lpstr>
      <vt:lpstr>Save results to the Excel file</vt:lpstr>
      <vt:lpstr>Thank you for the attention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8</cp:revision>
  <dcterms:created xsi:type="dcterms:W3CDTF">2018-11-12T05:51:37Z</dcterms:created>
  <dcterms:modified xsi:type="dcterms:W3CDTF">2018-11-26T05:42:14Z</dcterms:modified>
</cp:coreProperties>
</file>